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516" r:id="rId16"/>
    <p:sldId id="513" r:id="rId17"/>
    <p:sldId id="517" r:id="rId18"/>
    <p:sldId id="510" r:id="rId19"/>
    <p:sldId id="512" r:id="rId20"/>
    <p:sldId id="521" r:id="rId21"/>
    <p:sldId id="514" r:id="rId22"/>
    <p:sldId id="524" r:id="rId23"/>
    <p:sldId id="518" r:id="rId24"/>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Verdana" panose="020B0604030504040204"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516"/>
            <p14:sldId id="513"/>
            <p14:sldId id="517"/>
            <p14:sldId id="510"/>
            <p14:sldId id="512"/>
            <p14:sldId id="521"/>
            <p14:sldId id="514"/>
            <p14:sldId id="524"/>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63" autoAdjust="0"/>
    <p:restoredTop sz="72848" autoAdjust="0"/>
  </p:normalViewPr>
  <p:slideViewPr>
    <p:cSldViewPr snapToGrid="0">
      <p:cViewPr varScale="1">
        <p:scale>
          <a:sx n="49" d="100"/>
          <a:sy n="49" d="100"/>
        </p:scale>
        <p:origin x="912" y="52"/>
      </p:cViewPr>
      <p:guideLst/>
    </p:cSldViewPr>
  </p:slideViewPr>
  <p:notesTextViewPr>
    <p:cViewPr>
      <p:scale>
        <a:sx n="100" d="100"/>
        <a:sy n="100" d="100"/>
      </p:scale>
      <p:origin x="0" y="0"/>
    </p:cViewPr>
  </p:notesTextViewPr>
  <p:sorterViewPr>
    <p:cViewPr varScale="1">
      <p:scale>
        <a:sx n="1" d="1"/>
        <a:sy n="1" d="1"/>
      </p:scale>
      <p:origin x="0" y="-51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06C0796-9087-4577-8DE3-1F1950A6BD3A}"/>
    <pc:docChg chg="custSel addSld delSld modSld sldOrd modSection">
      <pc:chgData name="Mitchell Wand" userId="de9b44c55c049659" providerId="LiveId" clId="{106C0796-9087-4577-8DE3-1F1950A6BD3A}" dt="2022-09-20T21:03:11.246" v="592"/>
      <pc:docMkLst>
        <pc:docMk/>
      </pc:docMkLst>
      <pc:sldChg chg="del">
        <pc:chgData name="Mitchell Wand" userId="de9b44c55c049659" providerId="LiveId" clId="{106C0796-9087-4577-8DE3-1F1950A6BD3A}" dt="2022-09-20T20:54:44.858" v="227" actId="2696"/>
        <pc:sldMkLst>
          <pc:docMk/>
          <pc:sldMk cId="3584509142" sldId="506"/>
        </pc:sldMkLst>
      </pc:sldChg>
      <pc:sldChg chg="ord">
        <pc:chgData name="Mitchell Wand" userId="de9b44c55c049659" providerId="LiveId" clId="{106C0796-9087-4577-8DE3-1F1950A6BD3A}" dt="2022-09-20T20:59:24.692" v="449"/>
        <pc:sldMkLst>
          <pc:docMk/>
          <pc:sldMk cId="1531731350" sldId="510"/>
        </pc:sldMkLst>
      </pc:sldChg>
      <pc:sldChg chg="ord">
        <pc:chgData name="Mitchell Wand" userId="de9b44c55c049659" providerId="LiveId" clId="{106C0796-9087-4577-8DE3-1F1950A6BD3A}" dt="2022-09-20T21:03:11.246" v="592"/>
        <pc:sldMkLst>
          <pc:docMk/>
          <pc:sldMk cId="3111665150" sldId="512"/>
        </pc:sldMkLst>
      </pc:sldChg>
      <pc:sldChg chg="ord">
        <pc:chgData name="Mitchell Wand" userId="de9b44c55c049659" providerId="LiveId" clId="{106C0796-9087-4577-8DE3-1F1950A6BD3A}" dt="2022-09-20T20:59:17.106" v="445"/>
        <pc:sldMkLst>
          <pc:docMk/>
          <pc:sldMk cId="2610365948" sldId="513"/>
        </pc:sldMkLst>
      </pc:sldChg>
      <pc:sldChg chg="modNotesTx">
        <pc:chgData name="Mitchell Wand" userId="de9b44c55c049659" providerId="LiveId" clId="{106C0796-9087-4577-8DE3-1F1950A6BD3A}" dt="2022-09-20T20:56:29.264" v="271" actId="20577"/>
        <pc:sldMkLst>
          <pc:docMk/>
          <pc:sldMk cId="2788114896" sldId="514"/>
        </pc:sldMkLst>
      </pc:sldChg>
      <pc:sldChg chg="addSp delSp modSp mod ord modAnim modNotesTx">
        <pc:chgData name="Mitchell Wand" userId="de9b44c55c049659" providerId="LiveId" clId="{106C0796-9087-4577-8DE3-1F1950A6BD3A}" dt="2022-09-20T21:03:06.168" v="590"/>
        <pc:sldMkLst>
          <pc:docMk/>
          <pc:sldMk cId="1995800997" sldId="517"/>
        </pc:sldMkLst>
        <pc:spChg chg="mod">
          <ac:chgData name="Mitchell Wand" userId="de9b44c55c049659" providerId="LiveId" clId="{106C0796-9087-4577-8DE3-1F1950A6BD3A}" dt="2022-09-20T20:59:50.150" v="452" actId="6549"/>
          <ac:spMkLst>
            <pc:docMk/>
            <pc:sldMk cId="1995800997" sldId="517"/>
            <ac:spMk id="2" creationId="{D97FFDA5-A991-374D-9882-FA72E7FCEC79}"/>
          </ac:spMkLst>
        </pc:spChg>
        <pc:spChg chg="mod">
          <ac:chgData name="Mitchell Wand" userId="de9b44c55c049659" providerId="LiveId" clId="{106C0796-9087-4577-8DE3-1F1950A6BD3A}" dt="2022-09-20T21:00:03.118" v="455" actId="27636"/>
          <ac:spMkLst>
            <pc:docMk/>
            <pc:sldMk cId="1995800997" sldId="517"/>
            <ac:spMk id="3" creationId="{4352F479-10FB-014B-A282-6D0DBD50FEEA}"/>
          </ac:spMkLst>
        </pc:spChg>
        <pc:spChg chg="add mod">
          <ac:chgData name="Mitchell Wand" userId="de9b44c55c049659" providerId="LiveId" clId="{106C0796-9087-4577-8DE3-1F1950A6BD3A}" dt="2022-09-20T21:02:37.867" v="587" actId="14100"/>
          <ac:spMkLst>
            <pc:docMk/>
            <pc:sldMk cId="1995800997" sldId="517"/>
            <ac:spMk id="4" creationId="{765CE10A-F251-AEFC-194D-775452383E38}"/>
          </ac:spMkLst>
        </pc:spChg>
        <pc:graphicFrameChg chg="del">
          <ac:chgData name="Mitchell Wand" userId="de9b44c55c049659" providerId="LiveId" clId="{106C0796-9087-4577-8DE3-1F1950A6BD3A}" dt="2022-09-20T20:59:58.144" v="453" actId="478"/>
          <ac:graphicFrameMkLst>
            <pc:docMk/>
            <pc:sldMk cId="1995800997" sldId="517"/>
            <ac:graphicFrameMk id="6" creationId="{2C3A2CA9-4AAB-2E40-9BCA-97BB53EED5AF}"/>
          </ac:graphicFrameMkLst>
        </pc:graphicFrameChg>
      </pc:sldChg>
      <pc:sldChg chg="addSp delSp modSp add mod chgLayout">
        <pc:chgData name="Mitchell Wand" userId="de9b44c55c049659" providerId="LiveId" clId="{106C0796-9087-4577-8DE3-1F1950A6BD3A}" dt="2022-09-20T20:54:05.807" v="226" actId="20577"/>
        <pc:sldMkLst>
          <pc:docMk/>
          <pc:sldMk cId="2885278083" sldId="522"/>
        </pc:sldMkLst>
        <pc:spChg chg="mod ord">
          <ac:chgData name="Mitchell Wand" userId="de9b44c55c049659" providerId="LiveId" clId="{106C0796-9087-4577-8DE3-1F1950A6BD3A}" dt="2022-09-20T20:51:33.451" v="4" actId="700"/>
          <ac:spMkLst>
            <pc:docMk/>
            <pc:sldMk cId="2885278083" sldId="522"/>
            <ac:spMk id="2" creationId="{C136781F-FD9A-A245-BA68-9AC51B34BDA8}"/>
          </ac:spMkLst>
        </pc:spChg>
        <pc:spChg chg="mod ord">
          <ac:chgData name="Mitchell Wand" userId="de9b44c55c049659" providerId="LiveId" clId="{106C0796-9087-4577-8DE3-1F1950A6BD3A}" dt="2022-09-20T20:51:33.451" v="4" actId="700"/>
          <ac:spMkLst>
            <pc:docMk/>
            <pc:sldMk cId="2885278083" sldId="522"/>
            <ac:spMk id="4" creationId="{EA7E4AEB-DD68-EC4B-BB36-8765865EFE83}"/>
          </ac:spMkLst>
        </pc:spChg>
        <pc:spChg chg="del">
          <ac:chgData name="Mitchell Wand" userId="de9b44c55c049659" providerId="LiveId" clId="{106C0796-9087-4577-8DE3-1F1950A6BD3A}" dt="2022-09-20T20:51:08.717" v="2" actId="478"/>
          <ac:spMkLst>
            <pc:docMk/>
            <pc:sldMk cId="2885278083" sldId="522"/>
            <ac:spMk id="6" creationId="{CE1460F5-EBB7-9344-9879-9BAEB89D0A7F}"/>
          </ac:spMkLst>
        </pc:spChg>
        <pc:spChg chg="del">
          <ac:chgData name="Mitchell Wand" userId="de9b44c55c049659" providerId="LiveId" clId="{106C0796-9087-4577-8DE3-1F1950A6BD3A}" dt="2022-09-20T20:51:11.997" v="3" actId="478"/>
          <ac:spMkLst>
            <pc:docMk/>
            <pc:sldMk cId="2885278083" sldId="522"/>
            <ac:spMk id="7" creationId="{D44AC806-743F-3F4F-BF28-A72A12B4C977}"/>
          </ac:spMkLst>
        </pc:spChg>
        <pc:spChg chg="add mod ord">
          <ac:chgData name="Mitchell Wand" userId="de9b44c55c049659" providerId="LiveId" clId="{106C0796-9087-4577-8DE3-1F1950A6BD3A}" dt="2022-09-20T20:54:05.807" v="226" actId="20577"/>
          <ac:spMkLst>
            <pc:docMk/>
            <pc:sldMk cId="2885278083" sldId="522"/>
            <ac:spMk id="8" creationId="{E0413CA6-2259-6AE5-6334-2998F3B60638}"/>
          </ac:spMkLst>
        </pc:spChg>
        <pc:graphicFrameChg chg="del">
          <ac:chgData name="Mitchell Wand" userId="de9b44c55c049659" providerId="LiveId" clId="{106C0796-9087-4577-8DE3-1F1950A6BD3A}" dt="2022-09-20T20:51:03.182" v="1" actId="478"/>
          <ac:graphicFrameMkLst>
            <pc:docMk/>
            <pc:sldMk cId="2885278083" sldId="522"/>
            <ac:graphicFrameMk id="5" creationId="{997B3776-13F1-7C44-89C7-976EB63D5FDA}"/>
          </ac:graphicFrameMkLst>
        </pc:graphicFrameChg>
      </pc:sldChg>
      <pc:sldChg chg="modSp add mod modNotesTx">
        <pc:chgData name="Mitchell Wand" userId="de9b44c55c049659" providerId="LiveId" clId="{106C0796-9087-4577-8DE3-1F1950A6BD3A}" dt="2022-09-20T20:57:47.476" v="443" actId="20577"/>
        <pc:sldMkLst>
          <pc:docMk/>
          <pc:sldMk cId="2142082936" sldId="524"/>
        </pc:sldMkLst>
        <pc:spChg chg="mod">
          <ac:chgData name="Mitchell Wand" userId="de9b44c55c049659" providerId="LiveId" clId="{106C0796-9087-4577-8DE3-1F1950A6BD3A}" dt="2022-09-20T20:57:14.575" v="291" actId="20577"/>
          <ac:spMkLst>
            <pc:docMk/>
            <pc:sldMk cId="2142082936" sldId="524"/>
            <ac:spMk id="6" creationId="{EAB319D2-A26F-0955-A1EA-5E20C6DE8B51}"/>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Phase Defect Detected</a:t>
                </a:r>
              </a:p>
            </c:rich>
          </c:tx>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first comprehensive development methodologies that embodied this manifesto is “</a:t>
            </a:r>
            <a:r>
              <a:rPr lang="en-US" dirty="0" err="1"/>
              <a:t>eXtreme</a:t>
            </a:r>
            <a:r>
              <a:rPr lang="en-US" dirty="0"/>
              <a:t> programming”, created by Kent Beck, one of the signatories of the manifesto. </a:t>
            </a:r>
          </a:p>
          <a:p>
            <a:endParaRPr lang="en-US" dirty="0"/>
          </a:p>
          <a:p>
            <a:r>
              <a:rPr lang="en-US" dirty="0"/>
              <a:t>(Let students read quote)</a:t>
            </a:r>
          </a:p>
          <a:p>
            <a:endParaRPr lang="en-US" dirty="0"/>
          </a:p>
          <a:p>
            <a:r>
              <a:rPr lang="en-US" dirty="0"/>
              <a:t>XP is a methodology that aims to take all of the agile principles, and turn them “to the extreme”</a:t>
            </a:r>
          </a:p>
          <a:p>
            <a:endParaRPr lang="en-US" dirty="0"/>
          </a:p>
          <a:p>
            <a:r>
              <a:rPr lang="en-US" dirty="0"/>
              <a:t>You might know Kent Beck for being one of the original authors of Junit. He also pioneered test driven development</a:t>
            </a:r>
          </a:p>
          <a:p>
            <a:endParaRPr lang="en-US" dirty="0"/>
          </a:p>
          <a:p>
            <a:r>
              <a:rPr lang="en-US" dirty="0"/>
              <a:t>He currently works at Facebook.</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38609551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picture we drew– it’s a little less circular, but otherwise pretty similar.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466546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9/25/2022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9/25/2022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9/25/2022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9/25/2022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9/25/2022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9/25/2022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9/25/2022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9/25/2022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9/25/2022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9/25/2022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9/25/2022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9/25/2022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9/25/2022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6.1: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Bhutta,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rmAutofit/>
          </a:bodyPr>
          <a:lstStyle/>
          <a:p>
            <a:r>
              <a:rPr lang="en-US" sz="340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lstStyle/>
          <a:p>
            <a:r>
              <a:rPr lang="en-US"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15</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lstStyle/>
          <a:p>
            <a:r>
              <a:rPr lang="en-US"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lstStyle/>
          <a:p>
            <a:r>
              <a:rPr lang="en-US"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lstStyle/>
          <a:p>
            <a:r>
              <a:rPr lang="en-US"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a:t>
            </a:r>
            <a:r>
              <a:rPr lang="en-US"/>
              <a:t>Module 6.2</a:t>
            </a:r>
            <a:endParaRPr lang="en-US" dirty="0"/>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19</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D0A7D-BFAD-2F4E-B4CB-D664E6D125A1}"/>
              </a:ext>
            </a:extLst>
          </p:cNvPr>
          <p:cNvSpPr>
            <a:spLocks noGrp="1"/>
          </p:cNvSpPr>
          <p:nvPr>
            <p:ph type="title"/>
          </p:nvPr>
        </p:nvSpPr>
        <p:spPr/>
        <p:txBody>
          <a:bodyPr/>
          <a:lstStyle/>
          <a:p>
            <a:r>
              <a:rPr lang="en-US" dirty="0"/>
              <a:t>Example Agile Process: XP</a:t>
            </a:r>
          </a:p>
        </p:txBody>
      </p:sp>
      <p:sp>
        <p:nvSpPr>
          <p:cNvPr id="5" name="Slide Number Placeholder 4">
            <a:extLst>
              <a:ext uri="{FF2B5EF4-FFF2-40B4-BE49-F238E27FC236}">
                <a16:creationId xmlns:a16="http://schemas.microsoft.com/office/drawing/2014/main" id="{124D77CF-D8D9-6F4A-A297-B3AAB3F767E3}"/>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6" name="TextBox 5">
            <a:extLst>
              <a:ext uri="{FF2B5EF4-FFF2-40B4-BE49-F238E27FC236}">
                <a16:creationId xmlns:a16="http://schemas.microsoft.com/office/drawing/2014/main" id="{40214657-C484-6A42-81F9-9452ABFAC766}"/>
              </a:ext>
            </a:extLst>
          </p:cNvPr>
          <p:cNvSpPr txBox="1"/>
          <p:nvPr/>
        </p:nvSpPr>
        <p:spPr>
          <a:xfrm>
            <a:off x="1612900" y="2160538"/>
            <a:ext cx="6096000" cy="230832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"The development of a piece of software changes its own requirements. As soon as the customers see the first release, they learn what they want in the second release...or what they really wanted in the first. And it's valuable learning, because it couldn't have possibly taken place based on speculation. It is learning that can only come from experience. But customers can't get there alone. They need people who can program, not as guides, but as companions." </a:t>
            </a:r>
            <a:endParaRPr lang="en-US" dirty="0"/>
          </a:p>
        </p:txBody>
      </p:sp>
      <p:sp>
        <p:nvSpPr>
          <p:cNvPr id="8" name="TextBox 7">
            <a:extLst>
              <a:ext uri="{FF2B5EF4-FFF2-40B4-BE49-F238E27FC236}">
                <a16:creationId xmlns:a16="http://schemas.microsoft.com/office/drawing/2014/main" id="{F8402789-D7E6-D541-B5EC-947F2326176A}"/>
              </a:ext>
            </a:extLst>
          </p:cNvPr>
          <p:cNvSpPr txBox="1"/>
          <p:nvPr/>
        </p:nvSpPr>
        <p:spPr>
          <a:xfrm>
            <a:off x="5245100" y="4468862"/>
            <a:ext cx="2717800"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 Kent Beck, in “</a:t>
            </a:r>
            <a:r>
              <a:rPr lang="en-US" sz="1800" b="0" i="0" u="none" strike="noStrike" kern="1200" dirty="0" err="1">
                <a:solidFill>
                  <a:schemeClr val="tx1"/>
                </a:solidFill>
                <a:effectLst/>
                <a:latin typeface="+mn-lt"/>
                <a:ea typeface="+mn-ea"/>
                <a:cs typeface="+mn-cs"/>
              </a:rPr>
              <a:t>eXtreme</a:t>
            </a:r>
            <a:r>
              <a:rPr lang="en-US" sz="1800" b="0" i="0" u="none" strike="noStrike" kern="1200" dirty="0">
                <a:solidFill>
                  <a:schemeClr val="tx1"/>
                </a:solidFill>
                <a:effectLst/>
                <a:latin typeface="+mn-lt"/>
                <a:ea typeface="+mn-ea"/>
                <a:cs typeface="+mn-cs"/>
              </a:rPr>
              <a:t> Programming </a:t>
            </a:r>
            <a:r>
              <a:rPr lang="en-US" sz="1800" b="0" i="0" u="none" strike="noStrike" kern="1200" dirty="0" err="1">
                <a:solidFill>
                  <a:schemeClr val="tx1"/>
                </a:solidFill>
                <a:effectLst/>
                <a:latin typeface="+mn-lt"/>
                <a:ea typeface="+mn-ea"/>
                <a:cs typeface="+mn-cs"/>
              </a:rPr>
              <a:t>eXplained</a:t>
            </a:r>
            <a:r>
              <a:rPr lang="en-US" sz="1800" b="0" i="0" u="none" strike="noStrike" kern="1200" dirty="0">
                <a:solidFill>
                  <a:schemeClr val="tx1"/>
                </a:solidFill>
                <a:effectLst/>
                <a:latin typeface="+mn-lt"/>
                <a:ea typeface="+mn-ea"/>
                <a:cs typeface="+mn-cs"/>
              </a:rPr>
              <a:t>”</a:t>
            </a:r>
            <a:endParaRPr lang="en-US" dirty="0"/>
          </a:p>
        </p:txBody>
      </p:sp>
      <p:pic>
        <p:nvPicPr>
          <p:cNvPr id="1026" name="Picture 2">
            <a:extLst>
              <a:ext uri="{FF2B5EF4-FFF2-40B4-BE49-F238E27FC236}">
                <a16:creationId xmlns:a16="http://schemas.microsoft.com/office/drawing/2014/main" id="{75BE52E5-541B-B143-8836-622CE8B7E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9300" y="1726814"/>
            <a:ext cx="3252787" cy="4918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99035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lstStyle/>
          <a:p>
            <a:r>
              <a:rPr lang="en-US"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21</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AB319D2-A26F-0955-A1EA-5E20C6DE8B51}"/>
              </a:ext>
            </a:extLst>
          </p:cNvPr>
          <p:cNvSpPr>
            <a:spLocks noGrp="1"/>
          </p:cNvSpPr>
          <p:nvPr>
            <p:ph type="title"/>
          </p:nvPr>
        </p:nvSpPr>
        <p:spPr/>
        <p:txBody>
          <a:bodyPr/>
          <a:lstStyle/>
          <a:p>
            <a:r>
              <a:rPr lang="en-US" dirty="0"/>
              <a:t>The TDD Cycle (from Module 02)</a:t>
            </a:r>
          </a:p>
        </p:txBody>
      </p:sp>
      <p:sp>
        <p:nvSpPr>
          <p:cNvPr id="5" name="Slide Number Placeholder 4">
            <a:extLst>
              <a:ext uri="{FF2B5EF4-FFF2-40B4-BE49-F238E27FC236}">
                <a16:creationId xmlns:a16="http://schemas.microsoft.com/office/drawing/2014/main" id="{3844B684-8FB0-46B8-407B-6DBE8B851CE4}"/>
              </a:ext>
            </a:extLst>
          </p:cNvPr>
          <p:cNvSpPr>
            <a:spLocks noGrp="1"/>
          </p:cNvSpPr>
          <p:nvPr>
            <p:ph type="sldNum" sz="quarter" idx="12"/>
          </p:nvPr>
        </p:nvSpPr>
        <p:spPr/>
        <p:txBody>
          <a:bodyPr/>
          <a:lstStyle/>
          <a:p>
            <a:fld id="{20F37917-FD3A-4669-9018-DA04BCDD3D75}" type="slidenum">
              <a:rPr lang="en-US" smtClean="0"/>
              <a:t>22</a:t>
            </a:fld>
            <a:endParaRPr lang="en-US"/>
          </a:p>
        </p:txBody>
      </p:sp>
      <p:grpSp>
        <p:nvGrpSpPr>
          <p:cNvPr id="23" name="Group 22">
            <a:extLst>
              <a:ext uri="{FF2B5EF4-FFF2-40B4-BE49-F238E27FC236}">
                <a16:creationId xmlns:a16="http://schemas.microsoft.com/office/drawing/2014/main" id="{2F116E24-F2B5-D4ED-24D3-6802E0F42725}"/>
              </a:ext>
            </a:extLst>
          </p:cNvPr>
          <p:cNvGrpSpPr/>
          <p:nvPr/>
        </p:nvGrpSpPr>
        <p:grpSpPr>
          <a:xfrm>
            <a:off x="133350" y="1786330"/>
            <a:ext cx="11321493" cy="4110824"/>
            <a:chOff x="133350" y="1786330"/>
            <a:chExt cx="11321493" cy="4110824"/>
          </a:xfrm>
        </p:grpSpPr>
        <p:sp>
          <p:nvSpPr>
            <p:cNvPr id="9" name="Rectangle: Rounded Corners 8">
              <a:extLst>
                <a:ext uri="{FF2B5EF4-FFF2-40B4-BE49-F238E27FC236}">
                  <a16:creationId xmlns:a16="http://schemas.microsoft.com/office/drawing/2014/main" id="{9B7831DA-7020-B7A2-42AA-385F63B61815}"/>
                </a:ext>
              </a:extLst>
            </p:cNvPr>
            <p:cNvSpPr/>
            <p:nvPr/>
          </p:nvSpPr>
          <p:spPr>
            <a:xfrm>
              <a:off x="133350" y="2516734"/>
              <a:ext cx="2026024" cy="1039906"/>
            </a:xfrm>
            <a:prstGeom prst="roundRect">
              <a:avLst/>
            </a:prstGeom>
            <a:solidFill>
              <a:schemeClr val="bg2">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Satisfaction Conditions</a:t>
              </a:r>
            </a:p>
          </p:txBody>
        </p:sp>
        <p:sp>
          <p:nvSpPr>
            <p:cNvPr id="10" name="Rectangle: Rounded Corners 9">
              <a:extLst>
                <a:ext uri="{FF2B5EF4-FFF2-40B4-BE49-F238E27FC236}">
                  <a16:creationId xmlns:a16="http://schemas.microsoft.com/office/drawing/2014/main" id="{33196CED-8A44-EF6D-D876-156032EBBEE8}"/>
                </a:ext>
              </a:extLst>
            </p:cNvPr>
            <p:cNvSpPr/>
            <p:nvPr/>
          </p:nvSpPr>
          <p:spPr>
            <a:xfrm>
              <a:off x="6330330" y="2516734"/>
              <a:ext cx="2026024" cy="1039906"/>
            </a:xfrm>
            <a:prstGeom prst="roundRect">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Executable Tests</a:t>
              </a:r>
            </a:p>
          </p:txBody>
        </p:sp>
        <p:sp>
          <p:nvSpPr>
            <p:cNvPr id="11" name="Rectangle: Rounded Corners 10">
              <a:extLst>
                <a:ext uri="{FF2B5EF4-FFF2-40B4-BE49-F238E27FC236}">
                  <a16:creationId xmlns:a16="http://schemas.microsoft.com/office/drawing/2014/main" id="{84F0FCC6-6459-4236-323A-E85C12EFE4DD}"/>
                </a:ext>
              </a:extLst>
            </p:cNvPr>
            <p:cNvSpPr/>
            <p:nvPr/>
          </p:nvSpPr>
          <p:spPr>
            <a:xfrm>
              <a:off x="3231840" y="2516734"/>
              <a:ext cx="2026024" cy="1039906"/>
            </a:xfrm>
            <a:prstGeom prst="round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Testable Behaviors</a:t>
              </a:r>
            </a:p>
          </p:txBody>
        </p:sp>
        <p:sp>
          <p:nvSpPr>
            <p:cNvPr id="12" name="Rectangle: Rounded Corners 11">
              <a:extLst>
                <a:ext uri="{FF2B5EF4-FFF2-40B4-BE49-F238E27FC236}">
                  <a16:creationId xmlns:a16="http://schemas.microsoft.com/office/drawing/2014/main" id="{260C95F7-7FA1-4747-F1AD-CCDFD56F0AB7}"/>
                </a:ext>
              </a:extLst>
            </p:cNvPr>
            <p:cNvSpPr/>
            <p:nvPr/>
          </p:nvSpPr>
          <p:spPr>
            <a:xfrm>
              <a:off x="9428819" y="2516734"/>
              <a:ext cx="2026024" cy="1039906"/>
            </a:xfrm>
            <a:prstGeom prst="roundRect">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Executing Code</a:t>
              </a:r>
            </a:p>
          </p:txBody>
        </p:sp>
        <p:sp>
          <p:nvSpPr>
            <p:cNvPr id="14" name="Isosceles Triangle 13">
              <a:extLst>
                <a:ext uri="{FF2B5EF4-FFF2-40B4-BE49-F238E27FC236}">
                  <a16:creationId xmlns:a16="http://schemas.microsoft.com/office/drawing/2014/main" id="{3342E8EF-B25F-3293-0CA6-6FDD9F5C46F6}"/>
                </a:ext>
              </a:extLst>
            </p:cNvPr>
            <p:cNvSpPr/>
            <p:nvPr/>
          </p:nvSpPr>
          <p:spPr>
            <a:xfrm rot="5400000">
              <a:off x="227364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Isosceles Triangle 14">
              <a:extLst>
                <a:ext uri="{FF2B5EF4-FFF2-40B4-BE49-F238E27FC236}">
                  <a16:creationId xmlns:a16="http://schemas.microsoft.com/office/drawing/2014/main" id="{A83C0F02-4CC5-D865-60AE-8257CB593DD4}"/>
                </a:ext>
              </a:extLst>
            </p:cNvPr>
            <p:cNvSpPr/>
            <p:nvPr/>
          </p:nvSpPr>
          <p:spPr>
            <a:xfrm rot="5400000">
              <a:off x="537213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6" name="Isosceles Triangle 15">
              <a:extLst>
                <a:ext uri="{FF2B5EF4-FFF2-40B4-BE49-F238E27FC236}">
                  <a16:creationId xmlns:a16="http://schemas.microsoft.com/office/drawing/2014/main" id="{C6BA4CF9-F399-91D3-2918-527DA39DD679}"/>
                </a:ext>
              </a:extLst>
            </p:cNvPr>
            <p:cNvSpPr/>
            <p:nvPr/>
          </p:nvSpPr>
          <p:spPr>
            <a:xfrm rot="5400000">
              <a:off x="847062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13D4DC05-CE8F-B921-4C9E-523FF6041D46}"/>
                </a:ext>
              </a:extLst>
            </p:cNvPr>
            <p:cNvSpPr txBox="1"/>
            <p:nvPr/>
          </p:nvSpPr>
          <p:spPr>
            <a:xfrm>
              <a:off x="1600232" y="1821455"/>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Analyze</a:t>
              </a:r>
            </a:p>
          </p:txBody>
        </p:sp>
        <p:sp>
          <p:nvSpPr>
            <p:cNvPr id="18" name="TextBox 17">
              <a:extLst>
                <a:ext uri="{FF2B5EF4-FFF2-40B4-BE49-F238E27FC236}">
                  <a16:creationId xmlns:a16="http://schemas.microsoft.com/office/drawing/2014/main" id="{DA422BAB-AEDC-38C5-4D18-19CA15FB1AA1}"/>
                </a:ext>
              </a:extLst>
            </p:cNvPr>
            <p:cNvSpPr txBox="1"/>
            <p:nvPr/>
          </p:nvSpPr>
          <p:spPr>
            <a:xfrm>
              <a:off x="4694927"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Design</a:t>
              </a:r>
            </a:p>
          </p:txBody>
        </p:sp>
        <p:sp>
          <p:nvSpPr>
            <p:cNvPr id="19" name="TextBox 18">
              <a:extLst>
                <a:ext uri="{FF2B5EF4-FFF2-40B4-BE49-F238E27FC236}">
                  <a16:creationId xmlns:a16="http://schemas.microsoft.com/office/drawing/2014/main" id="{86B8F8EC-EE8B-A7C1-6981-C99539FB2FFD}"/>
                </a:ext>
              </a:extLst>
            </p:cNvPr>
            <p:cNvSpPr txBox="1"/>
            <p:nvPr/>
          </p:nvSpPr>
          <p:spPr>
            <a:xfrm>
              <a:off x="7797212"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Code</a:t>
              </a:r>
            </a:p>
          </p:txBody>
        </p:sp>
        <p:sp>
          <p:nvSpPr>
            <p:cNvPr id="20" name="Arrow: Curved Left 19">
              <a:extLst>
                <a:ext uri="{FF2B5EF4-FFF2-40B4-BE49-F238E27FC236}">
                  <a16:creationId xmlns:a16="http://schemas.microsoft.com/office/drawing/2014/main" id="{D32B26A9-C6E4-11A1-6B73-F0E7FA408D77}"/>
                </a:ext>
              </a:extLst>
            </p:cNvPr>
            <p:cNvSpPr/>
            <p:nvPr/>
          </p:nvSpPr>
          <p:spPr>
            <a:xfrm rot="5400000">
              <a:off x="8696614" y="2651423"/>
              <a:ext cx="576654" cy="2815637"/>
            </a:xfrm>
            <a:prstGeom prst="curvedLeftArrow">
              <a:avLst>
                <a:gd name="adj1" fmla="val 25001"/>
                <a:gd name="adj2" fmla="val 50000"/>
                <a:gd name="adj3" fmla="val 38214"/>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Arrow: Curved Left 20">
              <a:extLst>
                <a:ext uri="{FF2B5EF4-FFF2-40B4-BE49-F238E27FC236}">
                  <a16:creationId xmlns:a16="http://schemas.microsoft.com/office/drawing/2014/main" id="{6CF70320-05F8-5D16-EE20-37B44B179088}"/>
                </a:ext>
              </a:extLst>
            </p:cNvPr>
            <p:cNvSpPr/>
            <p:nvPr/>
          </p:nvSpPr>
          <p:spPr>
            <a:xfrm rot="5400000">
              <a:off x="6769522" y="1163813"/>
              <a:ext cx="1367579" cy="6581775"/>
            </a:xfrm>
            <a:prstGeom prst="curvedLeftArrow">
              <a:avLst>
                <a:gd name="adj1" fmla="val 25000"/>
                <a:gd name="adj2" fmla="val 50000"/>
                <a:gd name="adj3" fmla="val 25000"/>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Arrow: Curved Left 21">
              <a:extLst>
                <a:ext uri="{FF2B5EF4-FFF2-40B4-BE49-F238E27FC236}">
                  <a16:creationId xmlns:a16="http://schemas.microsoft.com/office/drawing/2014/main" id="{65700E32-BDD7-C9F3-AFEB-53F64DED82D0}"/>
                </a:ext>
              </a:extLst>
            </p:cNvPr>
            <p:cNvSpPr/>
            <p:nvPr/>
          </p:nvSpPr>
          <p:spPr>
            <a:xfrm rot="5400000">
              <a:off x="5032879" y="-135194"/>
              <a:ext cx="2126243" cy="9938454"/>
            </a:xfrm>
            <a:prstGeom prst="curvedLeftArrow">
              <a:avLst>
                <a:gd name="adj1" fmla="val 14986"/>
                <a:gd name="adj2" fmla="val 50000"/>
                <a:gd name="adj3" fmla="val 13801"/>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21420829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23</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725490737"/>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sz="420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12804</TotalTime>
  <Words>3351</Words>
  <Application>Microsoft Office PowerPoint</Application>
  <PresentationFormat>Widescreen</PresentationFormat>
  <Paragraphs>360</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Verdana</vt:lpstr>
      <vt:lpstr>Times New Roman</vt:lpstr>
      <vt:lpstr>Calibri</vt:lpstr>
      <vt:lpstr>Arial</vt:lpstr>
      <vt:lpstr>Office Theme</vt:lpstr>
      <vt:lpstr>CS 4530: Fundamentals of Software Engineering Module 6.1: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Wasted Work Product</vt:lpstr>
      <vt:lpstr>Waterfall Variation: Iterative Process (~1980s)</vt:lpstr>
      <vt:lpstr>The Agile Model Reduces Risk by Embracing Change (~2000)</vt:lpstr>
      <vt:lpstr>Agile Manifesto</vt:lpstr>
      <vt:lpstr>Agile Practice: Everyone is Responsible for Quality</vt:lpstr>
      <vt:lpstr>Agile Values Embrace Change</vt:lpstr>
      <vt:lpstr>Agile Processes are Iterative</vt:lpstr>
      <vt:lpstr>Agile Processes Reduce Risk by Time Boxing</vt:lpstr>
      <vt:lpstr>Example Agile Process: XP</vt:lpstr>
      <vt:lpstr>Agile Practice: Test Driven Development (TDD)</vt:lpstr>
      <vt:lpstr>The TDD Cycle (from Module 02)</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Mitchell Wand</dc:creator>
  <cp:lastModifiedBy>Bhutta, Adeel</cp:lastModifiedBy>
  <cp:revision>202</cp:revision>
  <dcterms:created xsi:type="dcterms:W3CDTF">2021-01-07T15:19:22Z</dcterms:created>
  <dcterms:modified xsi:type="dcterms:W3CDTF">2022-09-26T00:02:05Z</dcterms:modified>
</cp:coreProperties>
</file>

<file path=docProps/thumbnail.jpeg>
</file>